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2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eyu" initials="ZZ" lastIdx="1" clrIdx="0">
    <p:extLst>
      <p:ext uri="{19B8F6BF-5375-455C-9EA6-DF929625EA0E}">
        <p15:presenceInfo xmlns:p15="http://schemas.microsoft.com/office/powerpoint/2012/main" userId="S::zzhou51@illinois.edu::baac461d-e4d5-4946-a14c-a307d8d3b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C"/>
    <a:srgbClr val="043AC2"/>
    <a:srgbClr val="102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1CF01-3315-E748-A1C1-8496EB554A76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46EC0-A344-BE4F-AC2F-F39375BB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46EC0-A344-BE4F-AC2F-F39375BB5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2F07-F84B-0B47-85F5-7F57C41B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0339B-AFFF-774F-AE0E-E32457B5D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3C2B5-576E-CF41-8DC9-BB80B02A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82773-E399-BD4E-AFAB-0FD73B08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14360-9B4D-3A40-984F-E535DCDB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3F94-D973-724A-BF45-093A8563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D9F5A-85A9-ED4D-860C-A26409A9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DAA75-772E-344B-B355-75DC91F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09531-D767-F64D-AF7D-CA356B3A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CA76-B15E-BE44-9B02-15D7A88E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CB4B1-F131-AF4A-A5ED-FA95F8621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BEFF0-50F9-C445-BB5E-F638A926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CC02-4E7D-6A4C-A11D-6A303C87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E875-053B-FE40-9CF4-3D7B9D27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5129C-CBB3-134A-B9FC-2BE959D1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0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1DF3-56C3-2A4B-A7DA-13298CD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B3E08-33F2-8A42-977A-84587B56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9E405-CA08-474C-A82A-3B6FF827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656B-2DEA-1746-A7A0-67B6EB0D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ACCD-8DDB-EA4A-B710-79BAF879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AA55-6052-C24B-B10D-A41FE4F2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65E0-E6BC-864F-8D5F-D91312E39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140B5-9A68-724F-BA79-EE67C783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048F-0A44-F74E-B743-0155AE1E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6A6E-B336-3344-9D80-6DB81783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F7BA-BB2F-B044-9294-77DE3B5C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1C09-8D62-544E-AA3B-3EA888A40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0C354-F77F-734C-A501-95A43A89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1C443-FD72-7344-AA6D-2F61D6BA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63EE-BBD1-964D-B045-AB4F9C3F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70780-19FC-8B43-B17C-58A97DD7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837E-6982-8D42-8C97-B1729BC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A8546-149A-AB4B-BB43-53602EB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6202-AC25-204A-A9A9-D85B3FA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974E4-C55E-0043-BED2-0C66CC0F0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2EB8B-E508-B049-8352-895AE986D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3D4F72-2D9B-0E49-A827-88FD860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E1CFB-8F19-2A41-9932-1945AC2E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15D25-A32D-AC49-960C-7F791525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A853-B04C-BF45-98CA-A2963D89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1D191-007C-0245-A026-1FE5C3D4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6E354-AB80-9042-92D4-360C1078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E37F-9DA5-494A-B9F0-A20D8BF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717E7-EAEA-5541-A010-B3D94D03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B986D-969C-8148-A1A7-FB7ACDE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84821-F009-D448-B534-529CA512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32F-8998-C243-ADF0-33C318B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ADBE-5ACF-5F44-B4C4-A177D28D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F668F-CD09-9745-9301-2CC8C2032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78BB1-B8BE-8448-B116-48E14A80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EEA98-6C03-994A-9FA3-D7CE2950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432E-6425-3641-8F24-33F1F2A0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8115-9060-654D-A54E-82F9FE9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91C7B-B1F3-ED4F-B00C-7225D5773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4386E-ACCD-7F4E-83BA-7AB175464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BD062-3F5A-D64B-A610-A2B0D6F2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1FDB0-9435-6049-9C6E-D1E2D2EA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4E7B9-8754-C141-BA6C-AA6FE8C1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0CD0A-2A9B-D943-922B-9337872A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5C7A-7701-654B-A793-602260543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5B9E0-13A6-0A4B-ACD7-106D42EAB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76D7-2F6A-5147-8CEA-858D4A7CF747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80C7A-6E27-0142-AAA1-A34AC68B5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64B9-AB6E-6E49-83ED-1EBD721E1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1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7E71-32A6-7742-8435-D450A760B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3572"/>
          </a:xfrm>
        </p:spPr>
        <p:txBody>
          <a:bodyPr/>
          <a:lstStyle/>
          <a:p>
            <a:r>
              <a:rPr lang="en-US" dirty="0"/>
              <a:t>ECE314 Lab 11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6E733-311E-FA46-B7F9-898A436C5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5973" y="2506526"/>
            <a:ext cx="3825765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Failure rate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Evolutionary games</a:t>
            </a:r>
          </a:p>
        </p:txBody>
      </p:sp>
    </p:spTree>
    <p:extLst>
      <p:ext uri="{BB962C8B-B14F-4D97-AF65-F5344CB8AC3E}">
        <p14:creationId xmlns:p14="http://schemas.microsoft.com/office/powerpoint/2010/main" val="14704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D51A9C-B2A1-D849-AB7B-51441855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7159"/>
            <a:ext cx="1567822" cy="95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C2706-ACCB-8443-A7F3-6A370B7D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87" y="2415811"/>
            <a:ext cx="1567822" cy="95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7B045-66DB-6B4C-8126-447B350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77" y="3661952"/>
            <a:ext cx="1567822" cy="959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30E564-A713-104F-B818-69924552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3661952"/>
            <a:ext cx="1567822" cy="959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402AEA-678C-9548-8C32-E2417D23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8" y="4571120"/>
            <a:ext cx="1567822" cy="959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0D783D-D2FD-6149-B558-33CA4CE3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71" y="3685866"/>
            <a:ext cx="1567822" cy="959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CFBEC-D8AA-634D-BC5C-8C57CDBD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33" y="3685866"/>
            <a:ext cx="1567822" cy="959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AF9EDA-4F66-C640-B77E-C4B28A0D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82" y="4595034"/>
            <a:ext cx="1567822" cy="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5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55042"/>
              </p:ext>
            </p:extLst>
          </p:nvPr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85872"/>
              </p:ext>
            </p:extLst>
          </p:nvPr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</p:spTree>
    <p:extLst>
      <p:ext uri="{BB962C8B-B14F-4D97-AF65-F5344CB8AC3E}">
        <p14:creationId xmlns:p14="http://schemas.microsoft.com/office/powerpoint/2010/main" val="26725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/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</p:spTree>
    <p:extLst>
      <p:ext uri="{BB962C8B-B14F-4D97-AF65-F5344CB8AC3E}">
        <p14:creationId xmlns:p14="http://schemas.microsoft.com/office/powerpoint/2010/main" val="247644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50153"/>
              </p:ext>
            </p:extLst>
          </p:nvPr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E609-1C5B-FE4C-889E-F7F328F05167}"/>
              </a:ext>
            </a:extLst>
          </p:cNvPr>
          <p:cNvSpPr txBox="1"/>
          <p:nvPr/>
        </p:nvSpPr>
        <p:spPr>
          <a:xfrm>
            <a:off x="9934832" y="4362828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large</a:t>
            </a:r>
          </a:p>
        </p:txBody>
      </p:sp>
    </p:spTree>
    <p:extLst>
      <p:ext uri="{BB962C8B-B14F-4D97-AF65-F5344CB8AC3E}">
        <p14:creationId xmlns:p14="http://schemas.microsoft.com/office/powerpoint/2010/main" val="5680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82964"/>
              </p:ext>
            </p:extLst>
          </p:nvPr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E609-1C5B-FE4C-889E-F7F328F05167}"/>
              </a:ext>
            </a:extLst>
          </p:cNvPr>
          <p:cNvSpPr txBox="1"/>
          <p:nvPr/>
        </p:nvSpPr>
        <p:spPr>
          <a:xfrm>
            <a:off x="9934832" y="4362828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large</a:t>
            </a:r>
          </a:p>
        </p:txBody>
      </p:sp>
    </p:spTree>
    <p:extLst>
      <p:ext uri="{BB962C8B-B14F-4D97-AF65-F5344CB8AC3E}">
        <p14:creationId xmlns:p14="http://schemas.microsoft.com/office/powerpoint/2010/main" val="89863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/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E609-1C5B-FE4C-889E-F7F328F05167}"/>
              </a:ext>
            </a:extLst>
          </p:cNvPr>
          <p:cNvSpPr txBox="1"/>
          <p:nvPr/>
        </p:nvSpPr>
        <p:spPr>
          <a:xfrm>
            <a:off x="9934832" y="4362828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3F189-D39B-5E41-BD33-66808D64448F}"/>
              </a:ext>
            </a:extLst>
          </p:cNvPr>
          <p:cNvSpPr txBox="1"/>
          <p:nvPr/>
        </p:nvSpPr>
        <p:spPr>
          <a:xfrm>
            <a:off x="9934831" y="4732160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meets large</a:t>
            </a:r>
          </a:p>
        </p:txBody>
      </p:sp>
    </p:spTree>
    <p:extLst>
      <p:ext uri="{BB962C8B-B14F-4D97-AF65-F5344CB8AC3E}">
        <p14:creationId xmlns:p14="http://schemas.microsoft.com/office/powerpoint/2010/main" val="203563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4A7B9-9D09-0146-B8B4-DBF5FD0FF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04698"/>
              </p:ext>
            </p:extLst>
          </p:nvPr>
        </p:nvGraphicFramePr>
        <p:xfrm>
          <a:off x="5461686" y="2947085"/>
          <a:ext cx="4277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752">
                  <a:extLst>
                    <a:ext uri="{9D8B030D-6E8A-4147-A177-3AD203B41FA5}">
                      <a16:colId xmlns:a16="http://schemas.microsoft.com/office/drawing/2014/main" val="3502530882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1022324707"/>
                    </a:ext>
                  </a:extLst>
                </a:gridCol>
                <a:gridCol w="1682581">
                  <a:extLst>
                    <a:ext uri="{9D8B030D-6E8A-4147-A177-3AD203B41FA5}">
                      <a16:colId xmlns:a16="http://schemas.microsoft.com/office/drawing/2014/main" val="18414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small crickets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large crickets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5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3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9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799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E609-1C5B-FE4C-889E-F7F328F05167}"/>
              </a:ext>
            </a:extLst>
          </p:cNvPr>
          <p:cNvSpPr txBox="1"/>
          <p:nvPr/>
        </p:nvSpPr>
        <p:spPr>
          <a:xfrm>
            <a:off x="9934832" y="4362828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3F189-D39B-5E41-BD33-66808D64448F}"/>
              </a:ext>
            </a:extLst>
          </p:cNvPr>
          <p:cNvSpPr txBox="1"/>
          <p:nvPr/>
        </p:nvSpPr>
        <p:spPr>
          <a:xfrm>
            <a:off x="9934831" y="4732160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meets large</a:t>
            </a:r>
          </a:p>
        </p:txBody>
      </p:sp>
    </p:spTree>
    <p:extLst>
      <p:ext uri="{BB962C8B-B14F-4D97-AF65-F5344CB8AC3E}">
        <p14:creationId xmlns:p14="http://schemas.microsoft.com/office/powerpoint/2010/main" val="426461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AA4A7B9-9D09-0146-B8B4-DBF5FD0FF7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61686" y="2947085"/>
              <a:ext cx="4277500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9752">
                      <a:extLst>
                        <a:ext uri="{9D8B030D-6E8A-4147-A177-3AD203B41FA5}">
                          <a16:colId xmlns:a16="http://schemas.microsoft.com/office/drawing/2014/main" val="3502530882"/>
                        </a:ext>
                      </a:extLst>
                    </a:gridCol>
                    <a:gridCol w="1495167">
                      <a:extLst>
                        <a:ext uri="{9D8B030D-6E8A-4147-A177-3AD203B41FA5}">
                          <a16:colId xmlns:a16="http://schemas.microsoft.com/office/drawing/2014/main" val="1022324707"/>
                        </a:ext>
                      </a:extLst>
                    </a:gridCol>
                    <a:gridCol w="1682581">
                      <a:extLst>
                        <a:ext uri="{9D8B030D-6E8A-4147-A177-3AD203B41FA5}">
                          <a16:colId xmlns:a16="http://schemas.microsoft.com/office/drawing/2014/main" val="18414685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small crickets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large crickets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651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39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501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369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2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365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1799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AA4A7B9-9D09-0146-B8B4-DBF5FD0FF7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61686" y="2947085"/>
              <a:ext cx="4277500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9752">
                      <a:extLst>
                        <a:ext uri="{9D8B030D-6E8A-4147-A177-3AD203B41FA5}">
                          <a16:colId xmlns:a16="http://schemas.microsoft.com/office/drawing/2014/main" val="3502530882"/>
                        </a:ext>
                      </a:extLst>
                    </a:gridCol>
                    <a:gridCol w="1495167">
                      <a:extLst>
                        <a:ext uri="{9D8B030D-6E8A-4147-A177-3AD203B41FA5}">
                          <a16:colId xmlns:a16="http://schemas.microsoft.com/office/drawing/2014/main" val="1022324707"/>
                        </a:ext>
                      </a:extLst>
                    </a:gridCol>
                    <a:gridCol w="1682581">
                      <a:extLst>
                        <a:ext uri="{9D8B030D-6E8A-4147-A177-3AD203B41FA5}">
                          <a16:colId xmlns:a16="http://schemas.microsoft.com/office/drawing/2014/main" val="18414685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small crickets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large crickets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651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39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501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369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2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566667" r="-288506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214" t="-566667" r="-11453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135" t="-566667" r="-752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365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179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9425AA4-CC7D-6046-BC11-2894BFDDF0B2}"/>
              </a:ext>
            </a:extLst>
          </p:cNvPr>
          <p:cNvSpPr txBox="1"/>
          <p:nvPr/>
        </p:nvSpPr>
        <p:spPr>
          <a:xfrm>
            <a:off x="9934832" y="3993496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E609-1C5B-FE4C-889E-F7F328F05167}"/>
              </a:ext>
            </a:extLst>
          </p:cNvPr>
          <p:cNvSpPr txBox="1"/>
          <p:nvPr/>
        </p:nvSpPr>
        <p:spPr>
          <a:xfrm>
            <a:off x="9934832" y="4362828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meets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3F189-D39B-5E41-BD33-66808D64448F}"/>
              </a:ext>
            </a:extLst>
          </p:cNvPr>
          <p:cNvSpPr txBox="1"/>
          <p:nvPr/>
        </p:nvSpPr>
        <p:spPr>
          <a:xfrm>
            <a:off x="9934831" y="4732160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meets large</a:t>
            </a:r>
          </a:p>
        </p:txBody>
      </p:sp>
    </p:spTree>
    <p:extLst>
      <p:ext uri="{BB962C8B-B14F-4D97-AF65-F5344CB8AC3E}">
        <p14:creationId xmlns:p14="http://schemas.microsoft.com/office/powerpoint/2010/main" val="110118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3621902"/>
          <a:ext cx="23354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8D3A0-3D50-5740-BC28-C08E41505372}"/>
                  </a:ext>
                </a:extLst>
              </p:cNvPr>
              <p:cNvSpPr txBox="1"/>
              <p:nvPr/>
            </p:nvSpPr>
            <p:spPr>
              <a:xfrm>
                <a:off x="4361935" y="2673992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number of small crickets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8D3A0-3D50-5740-BC28-C08E41505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935" y="2673992"/>
                <a:ext cx="4114800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8B7A3-DBD1-834C-8916-2C94AA02689A}"/>
                  </a:ext>
                </a:extLst>
              </p:cNvPr>
              <p:cNvSpPr txBox="1"/>
              <p:nvPr/>
            </p:nvSpPr>
            <p:spPr>
              <a:xfrm>
                <a:off x="4361935" y="3133123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number of large crickets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8B7A3-DBD1-834C-8916-2C94AA02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935" y="3133123"/>
                <a:ext cx="4114800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5A36F-FB8D-3E4C-85D2-19842E83F017}"/>
                  </a:ext>
                </a:extLst>
              </p:cNvPr>
              <p:cNvSpPr txBox="1"/>
              <p:nvPr/>
            </p:nvSpPr>
            <p:spPr>
              <a:xfrm>
                <a:off x="4053016" y="3756454"/>
                <a:ext cx="61289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growth rate of small crickets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proportional to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number of small crickets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average fitness of small cricket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5A36F-FB8D-3E4C-85D2-19842E83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16" y="3756454"/>
                <a:ext cx="6128952" cy="923330"/>
              </a:xfrm>
              <a:prstGeom prst="rect">
                <a:avLst/>
              </a:prstGeom>
              <a:blipFill>
                <a:blip r:embed="rId5"/>
                <a:stretch>
                  <a:fillRect l="-826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E35C03-6727-BE4D-9853-2EA749769250}"/>
                  </a:ext>
                </a:extLst>
              </p:cNvPr>
              <p:cNvSpPr txBox="1"/>
              <p:nvPr/>
            </p:nvSpPr>
            <p:spPr>
              <a:xfrm>
                <a:off x="3702910" y="5022335"/>
                <a:ext cx="518571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+1⋅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E35C03-6727-BE4D-9853-2EA749769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910" y="5022335"/>
                <a:ext cx="5185715" cy="622350"/>
              </a:xfrm>
              <a:prstGeom prst="rect">
                <a:avLst/>
              </a:prstGeom>
              <a:blipFill>
                <a:blip r:embed="rId6"/>
                <a:stretch>
                  <a:fillRect l="-244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378794-FD21-DC47-B30A-81A18812C3D3}"/>
                  </a:ext>
                </a:extLst>
              </p:cNvPr>
              <p:cNvSpPr txBox="1"/>
              <p:nvPr/>
            </p:nvSpPr>
            <p:spPr>
              <a:xfrm>
                <a:off x="3719383" y="5705738"/>
                <a:ext cx="517507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+3⋅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378794-FD21-DC47-B30A-81A18812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83" y="5705738"/>
                <a:ext cx="5175071" cy="622350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93E1CB37-4724-5B4E-90B6-86D8460AC2F8}"/>
              </a:ext>
            </a:extLst>
          </p:cNvPr>
          <p:cNvSpPr/>
          <p:nvPr/>
        </p:nvSpPr>
        <p:spPr>
          <a:xfrm>
            <a:off x="9123545" y="5521457"/>
            <a:ext cx="736579" cy="368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019CF1-114E-F448-80D8-432006928862}"/>
                  </a:ext>
                </a:extLst>
              </p:cNvPr>
              <p:cNvSpPr txBox="1"/>
              <p:nvPr/>
            </p:nvSpPr>
            <p:spPr>
              <a:xfrm>
                <a:off x="10315318" y="5567238"/>
                <a:ext cx="954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019CF1-114E-F448-80D8-43200692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318" y="5567238"/>
                <a:ext cx="954044" cy="276999"/>
              </a:xfrm>
              <a:prstGeom prst="rect">
                <a:avLst/>
              </a:prstGeom>
              <a:blipFill>
                <a:blip r:embed="rId8"/>
                <a:stretch>
                  <a:fillRect l="-2632" r="-78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2" grpId="0"/>
      <p:bldP spid="13" grpId="0"/>
      <p:bldP spid="18" grpId="0"/>
      <p:bldP spid="19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dove-hawk game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82536C-B485-ED42-BED2-679F60F35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69137"/>
              </p:ext>
            </p:extLst>
          </p:nvPr>
        </p:nvGraphicFramePr>
        <p:xfrm>
          <a:off x="902043" y="3621902"/>
          <a:ext cx="233542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6">
                  <a:extLst>
                    <a:ext uri="{9D8B030D-6E8A-4147-A177-3AD203B41FA5}">
                      <a16:colId xmlns:a16="http://schemas.microsoft.com/office/drawing/2014/main" val="273149470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92356130"/>
                    </a:ext>
                  </a:extLst>
                </a:gridCol>
                <a:gridCol w="753762">
                  <a:extLst>
                    <a:ext uri="{9D8B030D-6E8A-4147-A177-3AD203B41FA5}">
                      <a16:colId xmlns:a16="http://schemas.microsoft.com/office/drawing/2014/main" val="228075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hawk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94756"/>
                  </a:ext>
                </a:extLst>
              </a:tr>
              <a:tr h="171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965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DB9D8-33D7-8542-89F2-096B76BF7BAC}"/>
              </a:ext>
            </a:extLst>
          </p:cNvPr>
          <p:cNvSpPr txBox="1"/>
          <p:nvPr/>
        </p:nvSpPr>
        <p:spPr>
          <a:xfrm>
            <a:off x="1272745" y="2947085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57CA1-99A3-D54D-B9E8-8B2DD2FD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32" y="919210"/>
            <a:ext cx="877330" cy="11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2A72A-CE06-A342-AD0E-5CD92F4F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70" y="919210"/>
            <a:ext cx="1284756" cy="1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ODEs (Ordinary Differential Equations)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69A79-CBAF-224F-B375-CA3CC0B3FCBF}"/>
                  </a:ext>
                </a:extLst>
              </p:cNvPr>
              <p:cNvSpPr txBox="1"/>
              <p:nvPr/>
            </p:nvSpPr>
            <p:spPr>
              <a:xfrm>
                <a:off x="1476703" y="1308809"/>
                <a:ext cx="947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69A79-CBAF-224F-B375-CA3CC0B3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703" y="1308809"/>
                <a:ext cx="947632" cy="276999"/>
              </a:xfrm>
              <a:prstGeom prst="rect">
                <a:avLst/>
              </a:prstGeom>
              <a:blipFill>
                <a:blip r:embed="rId2"/>
                <a:stretch>
                  <a:fillRect l="-5263" r="-789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484562-B5CC-7447-8BE2-14B766AED4A6}"/>
                  </a:ext>
                </a:extLst>
              </p:cNvPr>
              <p:cNvSpPr txBox="1"/>
              <p:nvPr/>
            </p:nvSpPr>
            <p:spPr>
              <a:xfrm>
                <a:off x="3909849" y="1193039"/>
                <a:ext cx="2921875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short-hand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484562-B5CC-7447-8BE2-14B766A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49" y="1193039"/>
                <a:ext cx="2921875" cy="508537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6614D-5C60-2448-9D34-EDA251660FE4}"/>
                  </a:ext>
                </a:extLst>
              </p:cNvPr>
              <p:cNvSpPr txBox="1"/>
              <p:nvPr/>
            </p:nvSpPr>
            <p:spPr>
              <a:xfrm>
                <a:off x="1215798" y="1766373"/>
                <a:ext cx="1438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/>
                  <a:t>o</a:t>
                </a:r>
                <a:r>
                  <a:rPr lang="en-US" b="0" dirty="0"/>
                  <a:t>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6614D-5C60-2448-9D34-EDA25166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98" y="1766373"/>
                <a:ext cx="1438984" cy="276999"/>
              </a:xfrm>
              <a:prstGeom prst="rect">
                <a:avLst/>
              </a:prstGeom>
              <a:blipFill>
                <a:blip r:embed="rId4"/>
                <a:stretch>
                  <a:fillRect l="-10619" t="-21739" r="-619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B1A6D9E-8337-BB4E-9B97-6C54FDB71D1F}"/>
              </a:ext>
            </a:extLst>
          </p:cNvPr>
          <p:cNvSpPr txBox="1"/>
          <p:nvPr/>
        </p:nvSpPr>
        <p:spPr>
          <a:xfrm>
            <a:off x="496306" y="2773834"/>
            <a:ext cx="162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1-D Examples: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D5C1CB-47BB-3A43-9224-06F2AD0E3EC3}"/>
                  </a:ext>
                </a:extLst>
              </p:cNvPr>
              <p:cNvSpPr txBox="1"/>
              <p:nvPr/>
            </p:nvSpPr>
            <p:spPr>
              <a:xfrm>
                <a:off x="2469204" y="2820000"/>
                <a:ext cx="733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D5C1CB-47BB-3A43-9224-06F2AD0E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04" y="2820000"/>
                <a:ext cx="733342" cy="276999"/>
              </a:xfrm>
              <a:prstGeom prst="rect">
                <a:avLst/>
              </a:prstGeom>
              <a:blipFill>
                <a:blip r:embed="rId5"/>
                <a:stretch>
                  <a:fillRect l="-5085" r="-847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F6134C-8DA4-1C45-BCFE-8C33FB143E4A}"/>
                  </a:ext>
                </a:extLst>
              </p:cNvPr>
              <p:cNvSpPr txBox="1"/>
              <p:nvPr/>
            </p:nvSpPr>
            <p:spPr>
              <a:xfrm>
                <a:off x="4687613" y="2820000"/>
                <a:ext cx="2375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F6134C-8DA4-1C45-BCFE-8C33FB14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13" y="2820000"/>
                <a:ext cx="2375339" cy="369332"/>
              </a:xfrm>
              <a:prstGeom prst="rect">
                <a:avLst/>
              </a:prstGeom>
              <a:blipFill>
                <a:blip r:embed="rId6"/>
                <a:stretch>
                  <a:fillRect l="-15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C6D7E-1037-E847-940E-0BC83D2095C1}"/>
                  </a:ext>
                </a:extLst>
              </p:cNvPr>
              <p:cNvSpPr txBox="1"/>
              <p:nvPr/>
            </p:nvSpPr>
            <p:spPr>
              <a:xfrm>
                <a:off x="2469204" y="3290500"/>
                <a:ext cx="1618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C6D7E-1037-E847-940E-0BC83D20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04" y="3290500"/>
                <a:ext cx="1618199" cy="276999"/>
              </a:xfrm>
              <a:prstGeom prst="rect">
                <a:avLst/>
              </a:prstGeom>
              <a:blipFill>
                <a:blip r:embed="rId7"/>
                <a:stretch>
                  <a:fillRect l="-1550" r="-232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86926A-5369-FE4A-9AB0-8A055062191A}"/>
              </a:ext>
            </a:extLst>
          </p:cNvPr>
          <p:cNvSpPr txBox="1"/>
          <p:nvPr/>
        </p:nvSpPr>
        <p:spPr>
          <a:xfrm>
            <a:off x="502411" y="4445297"/>
            <a:ext cx="162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-D Example: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00894-CB82-6740-B066-6EEBCE197562}"/>
                  </a:ext>
                </a:extLst>
              </p:cNvPr>
              <p:cNvSpPr txBox="1"/>
              <p:nvPr/>
            </p:nvSpPr>
            <p:spPr>
              <a:xfrm>
                <a:off x="2469204" y="4477590"/>
                <a:ext cx="2622705" cy="568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00894-CB82-6740-B066-6EEBCE197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04" y="4477590"/>
                <a:ext cx="2622705" cy="568810"/>
              </a:xfrm>
              <a:prstGeom prst="rect">
                <a:avLst/>
              </a:prstGeom>
              <a:blipFill>
                <a:blip r:embed="rId8"/>
                <a:stretch>
                  <a:fillRect l="-962" t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D98DC-9656-BD40-B164-B192788B7DCF}"/>
                  </a:ext>
                </a:extLst>
              </p:cNvPr>
              <p:cNvSpPr txBox="1"/>
              <p:nvPr/>
            </p:nvSpPr>
            <p:spPr>
              <a:xfrm>
                <a:off x="5633900" y="4535747"/>
                <a:ext cx="2932386" cy="51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D98DC-9656-BD40-B164-B192788B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00" y="4535747"/>
                <a:ext cx="2932386" cy="510653"/>
              </a:xfrm>
              <a:prstGeom prst="rect">
                <a:avLst/>
              </a:prstGeom>
              <a:blipFill>
                <a:blip r:embed="rId9"/>
                <a:stretch>
                  <a:fillRect l="-216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5C1F85F-7D88-244D-8D98-68E58A5B1BE7}"/>
              </a:ext>
            </a:extLst>
          </p:cNvPr>
          <p:cNvSpPr txBox="1"/>
          <p:nvPr/>
        </p:nvSpPr>
        <p:spPr>
          <a:xfrm>
            <a:off x="1912882" y="5602014"/>
            <a:ext cx="74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Closed-form solution is hard to find in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lab, you will find the solution by numerical integration using Python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5F6C59-26D0-EA49-9447-013BFA7037B1}"/>
                  </a:ext>
                </a:extLst>
              </p:cNvPr>
              <p:cNvSpPr txBox="1"/>
              <p:nvPr/>
            </p:nvSpPr>
            <p:spPr>
              <a:xfrm>
                <a:off x="7052794" y="1288919"/>
                <a:ext cx="2375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5F6C59-26D0-EA49-9447-013BFA70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94" y="1288919"/>
                <a:ext cx="2375339" cy="369332"/>
              </a:xfrm>
              <a:prstGeom prst="rect">
                <a:avLst/>
              </a:prstGeom>
              <a:blipFill>
                <a:blip r:embed="rId10"/>
                <a:stretch>
                  <a:fillRect l="-15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6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7" grpId="0"/>
      <p:bldP spid="9" grpId="0"/>
      <p:bldP spid="12" grpId="0"/>
      <p:bldP spid="15" grpId="0"/>
      <p:bldP spid="16" grpId="0"/>
      <p:bldP spid="10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486171" y="334579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Failure rate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B95A9-B0E1-864B-B5AD-79C82676F00E}"/>
                  </a:ext>
                </a:extLst>
              </p:cNvPr>
              <p:cNvSpPr txBox="1"/>
              <p:nvPr/>
            </p:nvSpPr>
            <p:spPr>
              <a:xfrm>
                <a:off x="767255" y="1051035"/>
                <a:ext cx="5139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 lifetime of a light bulb.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B95A9-B0E1-864B-B5AD-79C82676F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55" y="1051035"/>
                <a:ext cx="5139559" cy="369332"/>
              </a:xfrm>
              <a:prstGeom prst="rect">
                <a:avLst/>
              </a:prstGeom>
              <a:blipFill>
                <a:blip r:embed="rId2"/>
                <a:stretch>
                  <a:fillRect l="-9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1F4CF-7E87-FC44-B934-4D7FA672D9C6}"/>
                  </a:ext>
                </a:extLst>
              </p:cNvPr>
              <p:cNvSpPr txBox="1"/>
              <p:nvPr/>
            </p:nvSpPr>
            <p:spPr>
              <a:xfrm>
                <a:off x="2085014" y="1683397"/>
                <a:ext cx="3664145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1F4CF-7E87-FC44-B934-4D7FA672D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14" y="1683397"/>
                <a:ext cx="3664145" cy="537519"/>
              </a:xfrm>
              <a:prstGeom prst="rect">
                <a:avLst/>
              </a:prstGeom>
              <a:blipFill>
                <a:blip r:embed="rId3"/>
                <a:stretch>
                  <a:fillRect l="-1034" t="-465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6BB176-006D-0B4D-AC03-D5398BF88E7F}"/>
              </a:ext>
            </a:extLst>
          </p:cNvPr>
          <p:cNvSpPr txBox="1"/>
          <p:nvPr/>
        </p:nvSpPr>
        <p:spPr>
          <a:xfrm>
            <a:off x="583323" y="1767491"/>
            <a:ext cx="135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AE6133-D430-3145-B7E8-BDC353295522}"/>
                  </a:ext>
                </a:extLst>
              </p:cNvPr>
              <p:cNvSpPr txBox="1"/>
              <p:nvPr/>
            </p:nvSpPr>
            <p:spPr>
              <a:xfrm>
                <a:off x="6390288" y="1420367"/>
                <a:ext cx="48557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Interpretation: given that the light bulb has worked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hours, the probability that it will fail in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hours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AE6133-D430-3145-B7E8-BDC353295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288" y="1420367"/>
                <a:ext cx="4855779" cy="923330"/>
              </a:xfrm>
              <a:prstGeom prst="rect">
                <a:avLst/>
              </a:prstGeom>
              <a:blipFill>
                <a:blip r:embed="rId4"/>
                <a:stretch>
                  <a:fillRect l="-78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8336A2-F0D0-D54A-B27F-9F6D3C429AE4}"/>
                  </a:ext>
                </a:extLst>
              </p:cNvPr>
              <p:cNvSpPr txBox="1"/>
              <p:nvPr/>
            </p:nvSpPr>
            <p:spPr>
              <a:xfrm>
                <a:off x="767255" y="2831071"/>
                <a:ext cx="462058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Problem: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the CDF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8336A2-F0D0-D54A-B27F-9F6D3C429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55" y="2831071"/>
                <a:ext cx="4620586" cy="369332"/>
              </a:xfrm>
              <a:prstGeom prst="rect">
                <a:avLst/>
              </a:prstGeom>
              <a:blipFill>
                <a:blip r:embed="rId5"/>
                <a:stretch>
                  <a:fillRect l="-822" t="-6667" b="-2333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502356-3F98-9944-8A70-4ADF021D723B}"/>
                  </a:ext>
                </a:extLst>
              </p:cNvPr>
              <p:cNvSpPr txBox="1"/>
              <p:nvPr/>
            </p:nvSpPr>
            <p:spPr>
              <a:xfrm>
                <a:off x="2074504" y="3343239"/>
                <a:ext cx="1762534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502356-3F98-9944-8A70-4ADF021D7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4" y="3343239"/>
                <a:ext cx="1762534" cy="576761"/>
              </a:xfrm>
              <a:prstGeom prst="rect">
                <a:avLst/>
              </a:prstGeom>
              <a:blipFill>
                <a:blip r:embed="rId6"/>
                <a:stretch>
                  <a:fillRect l="-2143" t="-2128" r="-428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4D827-315A-0747-B068-59FB6A66B1E9}"/>
                  </a:ext>
                </a:extLst>
              </p:cNvPr>
              <p:cNvSpPr txBox="1"/>
              <p:nvPr/>
            </p:nvSpPr>
            <p:spPr>
              <a:xfrm>
                <a:off x="1939158" y="4150180"/>
                <a:ext cx="2409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14D827-315A-0747-B068-59FB6A66B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158" y="4150180"/>
                <a:ext cx="2409827" cy="276999"/>
              </a:xfrm>
              <a:prstGeom prst="rect">
                <a:avLst/>
              </a:prstGeom>
              <a:blipFill>
                <a:blip r:embed="rId7"/>
                <a:stretch>
                  <a:fillRect l="-3158" r="-315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759FB0-15B6-7248-9E04-DC8FBD4BBA05}"/>
                  </a:ext>
                </a:extLst>
              </p:cNvPr>
              <p:cNvSpPr txBox="1"/>
              <p:nvPr/>
            </p:nvSpPr>
            <p:spPr>
              <a:xfrm>
                <a:off x="816030" y="4637085"/>
                <a:ext cx="4656082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759FB0-15B6-7248-9E04-DC8FBD4B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0" y="4637085"/>
                <a:ext cx="4656082" cy="508537"/>
              </a:xfrm>
              <a:prstGeom prst="rect">
                <a:avLst/>
              </a:prstGeom>
              <a:blipFill>
                <a:blip r:embed="rId8"/>
                <a:stretch>
                  <a:fillRect l="-815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3EF294-C4AB-7842-AA40-FFEEB9A87A3D}"/>
                  </a:ext>
                </a:extLst>
              </p:cNvPr>
              <p:cNvSpPr txBox="1"/>
              <p:nvPr/>
            </p:nvSpPr>
            <p:spPr>
              <a:xfrm>
                <a:off x="2240497" y="5349066"/>
                <a:ext cx="1979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3EF294-C4AB-7842-AA40-FFEEB9A8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497" y="5349066"/>
                <a:ext cx="1979709" cy="276999"/>
              </a:xfrm>
              <a:prstGeom prst="rect">
                <a:avLst/>
              </a:prstGeom>
              <a:blipFill>
                <a:blip r:embed="rId9"/>
                <a:stretch>
                  <a:fillRect l="-1911" t="-4348" r="-38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EB81A-A4B1-7841-AFC1-5B19353AB218}"/>
                  </a:ext>
                </a:extLst>
              </p:cNvPr>
              <p:cNvSpPr txBox="1"/>
              <p:nvPr/>
            </p:nvSpPr>
            <p:spPr>
              <a:xfrm>
                <a:off x="6096000" y="5165943"/>
                <a:ext cx="4603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becomes solving an ODE in the form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1EB81A-A4B1-7841-AFC1-5B19353A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65943"/>
                <a:ext cx="4603531" cy="646331"/>
              </a:xfrm>
              <a:prstGeom prst="rect">
                <a:avLst/>
              </a:prstGeom>
              <a:blipFill>
                <a:blip r:embed="rId10"/>
                <a:stretch>
                  <a:fillRect l="-11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49A60ECA-648E-0A4F-8C63-A6AF6D826FEC}"/>
              </a:ext>
            </a:extLst>
          </p:cNvPr>
          <p:cNvSpPr/>
          <p:nvPr/>
        </p:nvSpPr>
        <p:spPr>
          <a:xfrm>
            <a:off x="4823393" y="5303284"/>
            <a:ext cx="736579" cy="368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1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4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F0EB-7FBF-C94D-A3F5-A2C6ABB3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2553406"/>
            <a:ext cx="766118" cy="46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43764-B401-0843-BFDC-73ECD832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44" y="2553406"/>
            <a:ext cx="766118" cy="4688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</p:spTree>
    <p:extLst>
      <p:ext uri="{BB962C8B-B14F-4D97-AF65-F5344CB8AC3E}">
        <p14:creationId xmlns:p14="http://schemas.microsoft.com/office/powerpoint/2010/main" val="234376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F0EB-7FBF-C94D-A3F5-A2C6ABB3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2553406"/>
            <a:ext cx="766118" cy="46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43764-B401-0843-BFDC-73ECD832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44" y="2553406"/>
            <a:ext cx="766118" cy="4688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43A7D-5049-E248-B077-12C0EDF8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75" y="3194575"/>
            <a:ext cx="766118" cy="468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C083B-4714-C94D-AC6D-F1464601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66" y="3202467"/>
            <a:ext cx="766118" cy="468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337F-BBFE-4F46-BDA6-D14739FF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73" y="3851528"/>
            <a:ext cx="766118" cy="468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D233E-CD66-7F4E-B253-A0CD21D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75" y="4320377"/>
            <a:ext cx="766118" cy="468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D85F3A-D730-D045-B77E-7C9BD1CC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98" y="4320377"/>
            <a:ext cx="766118" cy="468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78D0AC-7F4F-4047-8497-BBF3107E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71" y="3200347"/>
            <a:ext cx="766118" cy="468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DF6FD-E156-B144-8A7E-60BEFCA4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962" y="3208239"/>
            <a:ext cx="766118" cy="468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F148E-A1D3-9340-89A8-9F9D55B0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769" y="3857300"/>
            <a:ext cx="766118" cy="468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51E7F-F425-EE43-8549-6E742E34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71" y="4326149"/>
            <a:ext cx="766118" cy="468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94ABF7-BFAC-FE45-9C69-6399EFE0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94" y="4326149"/>
            <a:ext cx="766118" cy="4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F0EB-7FBF-C94D-A3F5-A2C6ABB3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2553406"/>
            <a:ext cx="766118" cy="4688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D51A9C-B2A1-D849-AB7B-51441855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7159"/>
            <a:ext cx="1567822" cy="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6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F0EB-7FBF-C94D-A3F5-A2C6ABB3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2553406"/>
            <a:ext cx="766118" cy="4688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D51A9C-B2A1-D849-AB7B-51441855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7159"/>
            <a:ext cx="1567822" cy="95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3DDEB-1DED-8E4C-A18C-4C642E13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80" y="3497990"/>
            <a:ext cx="766118" cy="468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3F07D-180E-9047-ABC3-064A7418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16634"/>
            <a:ext cx="1567822" cy="959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0C20CC-2227-554A-A6E6-9438CA49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51" y="3196049"/>
            <a:ext cx="1567822" cy="959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C652A6-2681-F54F-B2CE-C41600D0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302" y="3142164"/>
            <a:ext cx="1567822" cy="959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8734BA-222B-7E44-B784-287DDBD3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54" y="3105381"/>
            <a:ext cx="1567822" cy="959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C50A9-3DDF-F74B-8087-2F5AA0FF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337" y="4389082"/>
            <a:ext cx="1567822" cy="959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3B001B-15BA-F24A-9693-4C10BCE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67" y="4335197"/>
            <a:ext cx="1567822" cy="959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9073C-4113-6741-B07A-7B34318B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627" y="4300783"/>
            <a:ext cx="1567822" cy="959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305848-A20F-A244-8481-D5A89436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94" y="4317990"/>
            <a:ext cx="1567822" cy="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Evolutionary games: a cricket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7379-3104-2F49-9155-92F4DA8B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39" y="1467901"/>
            <a:ext cx="766118" cy="4688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101CDC-82C4-CD4A-ABFE-2182D8A7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24" y="1097861"/>
            <a:ext cx="1567822" cy="95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E5FC7F-2AC3-7146-B067-69032CE6A346}"/>
              </a:ext>
            </a:extLst>
          </p:cNvPr>
          <p:cNvCxnSpPr/>
          <p:nvPr/>
        </p:nvCxnSpPr>
        <p:spPr>
          <a:xfrm>
            <a:off x="902043" y="2236573"/>
            <a:ext cx="103673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1CFDB-B86F-EA47-B666-426BD4AB63E8}"/>
              </a:ext>
            </a:extLst>
          </p:cNvPr>
          <p:cNvSpPr txBox="1"/>
          <p:nvPr/>
        </p:nvSpPr>
        <p:spPr>
          <a:xfrm>
            <a:off x="5173362" y="2652923"/>
            <a:ext cx="7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D51A9C-B2A1-D849-AB7B-51441855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7159"/>
            <a:ext cx="1567822" cy="95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C2706-ACCB-8443-A7F3-6A370B7D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87" y="2415811"/>
            <a:ext cx="1567822" cy="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5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660</Words>
  <Application>Microsoft Macintosh PowerPoint</Application>
  <PresentationFormat>Widescreen</PresentationFormat>
  <Paragraphs>246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ECE314 Lab 11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Zeyu</dc:creator>
  <cp:lastModifiedBy>Zhou, Zeyu</cp:lastModifiedBy>
  <cp:revision>298</cp:revision>
  <dcterms:created xsi:type="dcterms:W3CDTF">2020-03-25T19:18:07Z</dcterms:created>
  <dcterms:modified xsi:type="dcterms:W3CDTF">2020-04-09T02:18:15Z</dcterms:modified>
</cp:coreProperties>
</file>